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334" r:id="rId3"/>
    <p:sldId id="335" r:id="rId4"/>
    <p:sldId id="336" r:id="rId5"/>
    <p:sldId id="337" r:id="rId6"/>
    <p:sldId id="365" r:id="rId7"/>
    <p:sldId id="338" r:id="rId8"/>
    <p:sldId id="339" r:id="rId9"/>
    <p:sldId id="368" r:id="rId10"/>
    <p:sldId id="363" r:id="rId11"/>
    <p:sldId id="370" r:id="rId12"/>
    <p:sldId id="371" r:id="rId13"/>
    <p:sldId id="373" r:id="rId14"/>
    <p:sldId id="375" r:id="rId15"/>
    <p:sldId id="364" r:id="rId16"/>
    <p:sldId id="341" r:id="rId17"/>
    <p:sldId id="376" r:id="rId18"/>
    <p:sldId id="380" r:id="rId19"/>
    <p:sldId id="381" r:id="rId20"/>
    <p:sldId id="382" r:id="rId21"/>
    <p:sldId id="358" r:id="rId22"/>
    <p:sldId id="353" r:id="rId23"/>
    <p:sldId id="354" r:id="rId24"/>
    <p:sldId id="355" r:id="rId25"/>
    <p:sldId id="356" r:id="rId26"/>
    <p:sldId id="349" r:id="rId27"/>
    <p:sldId id="366" r:id="rId28"/>
    <p:sldId id="345" r:id="rId29"/>
    <p:sldId id="347" r:id="rId30"/>
    <p:sldId id="357" r:id="rId31"/>
    <p:sldId id="348" r:id="rId32"/>
    <p:sldId id="351" r:id="rId33"/>
    <p:sldId id="359" r:id="rId34"/>
    <p:sldId id="361" r:id="rId35"/>
    <p:sldId id="360" r:id="rId36"/>
    <p:sldId id="362" r:id="rId37"/>
    <p:sldId id="352" r:id="rId38"/>
    <p:sldId id="28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21"/>
    <p:restoredTop sz="65831"/>
  </p:normalViewPr>
  <p:slideViewPr>
    <p:cSldViewPr snapToGrid="0">
      <p:cViewPr>
        <p:scale>
          <a:sx n="93" d="100"/>
          <a:sy n="93" d="100"/>
        </p:scale>
        <p:origin x="48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34</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12</a:t>
            </a:fld>
            <a:endParaRPr lang="en-US"/>
          </a:p>
        </p:txBody>
      </p:sp>
    </p:spTree>
    <p:extLst>
      <p:ext uri="{BB962C8B-B14F-4D97-AF65-F5344CB8AC3E}">
        <p14:creationId xmlns:p14="http://schemas.microsoft.com/office/powerpoint/2010/main" val="2651013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err="1"/>
              <a:t>Rearly</a:t>
            </a:r>
            <a:r>
              <a:rPr lang="en-US" dirty="0"/>
              <a:t> logic used PMOS or NMOS depending on what was most effective to manufacture.  But the mid 1980s – both NMOS and PMOS could be manufactured in one chip, leading the the use of both on modern chips – we called it CMOS – Complimentary Metal on Silicon.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358104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Complimentary Metal on Silicon (CMOS)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17</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Complimentary Metal on Silicon (CMOS)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Complimentary Metal on Silicon (CMOS)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27</a:t>
            </a:fld>
            <a:endParaRPr lang="en-US"/>
          </a:p>
        </p:txBody>
      </p:sp>
    </p:spTree>
    <p:extLst>
      <p:ext uri="{BB962C8B-B14F-4D97-AF65-F5344CB8AC3E}">
        <p14:creationId xmlns:p14="http://schemas.microsoft.com/office/powerpoint/2010/main" val="259063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11/1/25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11/1/25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11/1/25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11/1/25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11/1/25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11/1/25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11/1/25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11/1/25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11/1/25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11/1/25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11/1/25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11/1/25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2.jpg"/><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not an audio class </a:t>
            </a:r>
            <a:r>
              <a:rPr lang="en-US" dirty="0">
                <a:sym typeface="Wingdings" pitchFamily="2" charset="2"/>
              </a:rPr>
              <a:t> - so back to digital logic</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transistor</a:t>
            </a:r>
          </a:p>
          <a:p>
            <a:pPr lvl="1"/>
            <a:r>
              <a:rPr lang="en-US" dirty="0"/>
              <a:t>Open until a voltage is applied</a:t>
            </a:r>
          </a:p>
          <a:p>
            <a:r>
              <a:rPr lang="en-US" dirty="0"/>
              <a:t>PMOS transistor</a:t>
            </a:r>
          </a:p>
          <a:p>
            <a:pPr lvl="1"/>
            <a:r>
              <a:rPr lang="en-US" dirty="0"/>
              <a:t>Closed until a voltage is applied</a:t>
            </a:r>
          </a:p>
          <a:p>
            <a:r>
              <a:rPr lang="en-US" dirty="0"/>
              <a:t>Modern chips use both</a:t>
            </a:r>
          </a:p>
          <a:p>
            <a:r>
              <a:rPr lang="en-US" dirty="0"/>
              <a:t>CMOS – Complimentary Metal on Silicon</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a:t>Bipolar Junction Transistor (BJT)</a:t>
                      </a:r>
                      <a:endParaRPr lang="en-US"/>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Complimentary Metal on Silicon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Digital Logic and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2"/>
          <a:stretch>
            <a:fillRect/>
          </a:stretch>
        </p:blipFill>
        <p:spPr>
          <a:xfrm>
            <a:off x="8213386" y="174821"/>
            <a:ext cx="3486778" cy="1255240"/>
          </a:xfrm>
          <a:prstGeom prst="rect">
            <a:avLst/>
          </a:prstGeom>
        </p:spPr>
      </p:pic>
      <p:grpSp>
        <p:nvGrpSpPr>
          <p:cNvPr id="4" name="Group 3"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81269557-A355-A045-8ABC-7ADCD85DCDA5}"/>
              </a:ext>
            </a:extLst>
          </p:cNvPr>
          <p:cNvGrpSpPr/>
          <p:nvPr/>
        </p:nvGrpSpPr>
        <p:grpSpPr>
          <a:xfrm>
            <a:off x="8120757" y="2058037"/>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5E21B968-754F-B998-6EA9-8E4B96CC548B}"/>
                </a:ext>
              </a:extLst>
            </p:cNvPr>
            <p:cNvPicPr>
              <a:picLocks noChangeAspect="1"/>
            </p:cNvPicPr>
            <p:nvPr/>
          </p:nvPicPr>
          <p:blipFill>
            <a:blip r:embed="rId3"/>
            <a:srcRect l="19468" r="21660" b="15929"/>
            <a:stretch/>
          </p:blipFill>
          <p:spPr>
            <a:xfrm>
              <a:off x="9017001" y="2016474"/>
              <a:ext cx="1949596" cy="3101626"/>
            </a:xfrm>
            <a:prstGeom prst="rect">
              <a:avLst/>
            </a:prstGeom>
          </p:spPr>
        </p:pic>
        <p:sp>
          <p:nvSpPr>
            <p:cNvPr id="6" name="TextBox 5">
              <a:extLst>
                <a:ext uri="{FF2B5EF4-FFF2-40B4-BE49-F238E27FC236}">
                  <a16:creationId xmlns:a16="http://schemas.microsoft.com/office/drawing/2014/main" id="{25F5692F-7CDC-1BB1-6109-8C5877DD1BCA}"/>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7" name="TextBox 6">
              <a:extLst>
                <a:ext uri="{FF2B5EF4-FFF2-40B4-BE49-F238E27FC236}">
                  <a16:creationId xmlns:a16="http://schemas.microsoft.com/office/drawing/2014/main" id="{1057AC77-3183-3E16-9AF2-E1FB9435B115}"/>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8" name="TextBox 7">
              <a:extLst>
                <a:ext uri="{FF2B5EF4-FFF2-40B4-BE49-F238E27FC236}">
                  <a16:creationId xmlns:a16="http://schemas.microsoft.com/office/drawing/2014/main" id="{A236CB67-E3A7-6E59-48D2-AEFA8C0E88C7}"/>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9" name="TextBox 8">
              <a:extLst>
                <a:ext uri="{FF2B5EF4-FFF2-40B4-BE49-F238E27FC236}">
                  <a16:creationId xmlns:a16="http://schemas.microsoft.com/office/drawing/2014/main" id="{C3521DC6-81BA-CD4E-BB01-0AC3BC136D8B}"/>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3104050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464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NMOS transistors manufactured using photo lithography</a:t>
            </a:r>
          </a:p>
          <a:p>
            <a:r>
              <a:rPr lang="en-US" dirty="0"/>
              <a:t>The Intel 4004(1971), was first microprocessor you could buy</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NOT gate implemented in the VLSI design layout tool associated with this course.   Its input is zero and we see the top transistor conducting and the bottom transistor blocked, resulting in an out of one.  It is highlighting the top transistor and showing how the poly silicon and the P+ diffusion are touching creating a PMOS transistor.">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 shot of a NOT gate implemented in the VLSI design layout tool associated with this course.  The layers detail is sshowing how the Metal and P+ diffusion are insulated from one another and need to be connected by a Via which is inessense a tiny hole filled with conducting material to connect all the layers.">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a:t>Semiconductors</a:t>
            </a:r>
            <a:endParaRPr lang="en-US" dirty="0"/>
          </a:p>
          <a:p>
            <a:r>
              <a:rPr lang="en-US" dirty="0"/>
              <a:t>Tuning tubes and transistor for digital applications (as compared to amplifier applications)</a:t>
            </a:r>
          </a:p>
          <a:p>
            <a:r>
              <a:rPr lang="en-US" dirty="0"/>
              <a:t>Building gates from transistors</a:t>
            </a:r>
          </a:p>
          <a:p>
            <a:r>
              <a:rPr lang="en-US" dirty="0"/>
              <a:t>Implementations using NMOS and CMOS logic (heat and power)</a:t>
            </a:r>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t>Because an </a:t>
            </a:r>
            <a:r>
              <a:rPr lang="en-US" dirty="0" err="1"/>
              <a:t>nMOS</a:t>
            </a:r>
            <a:r>
              <a:rPr lang="en-US" dirty="0"/>
              <a:t> transistor amplifies an input signal and inverts it, we need at least one more transistor to "un-invert" the amplified signal.  A few more transistors cleans up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2226</TotalTime>
  <Words>3427</Words>
  <Application>Microsoft Macintosh PowerPoint</Application>
  <PresentationFormat>Widescreen</PresentationFormat>
  <Paragraphs>481</Paragraphs>
  <Slides>38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Wingdings</vt:lpstr>
      <vt:lpstr>Office Theme</vt:lpstr>
      <vt:lpstr>Solid State Computing</vt:lpstr>
      <vt:lpstr>Outline </vt:lpstr>
      <vt:lpstr>Valves / Tubes / Vacuum Tubes</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Digital Logic and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Very Large Scale Integration (VLSI)</vt:lpstr>
      <vt:lpstr>Photo Lithography</vt:lpstr>
      <vt:lpstr>Growth of transistor count</vt:lpstr>
      <vt:lpstr>Very Large Scale Integration (VLSI) Layout</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114</cp:revision>
  <dcterms:created xsi:type="dcterms:W3CDTF">2023-02-25T13:30:24Z</dcterms:created>
  <dcterms:modified xsi:type="dcterms:W3CDTF">2025-11-01T18:26:39Z</dcterms:modified>
</cp:coreProperties>
</file>